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4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71" autoAdjust="0"/>
  </p:normalViewPr>
  <p:slideViewPr>
    <p:cSldViewPr>
      <p:cViewPr>
        <p:scale>
          <a:sx n="77" d="100"/>
          <a:sy n="77" d="100"/>
        </p:scale>
        <p:origin x="-117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6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Hulumtimi III</c:v>
                </c:pt>
              </c:strCache>
            </c:strRef>
          </c:tx>
          <c:dLbls>
            <c:dLblPos val="ctr"/>
            <c:showVal val="1"/>
          </c:dLbls>
          <c:cat>
            <c:strRef>
              <c:f>Sheet1!$A$2:$A$3</c:f>
              <c:strCache>
                <c:ptCount val="2"/>
                <c:pt idx="0">
                  <c:v>JO</c:v>
                </c:pt>
                <c:pt idx="1">
                  <c:v>PO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49.3</c:v>
                </c:pt>
                <c:pt idx="1">
                  <c:v>50.3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Hulumtimi II</c:v>
                </c:pt>
              </c:strCache>
            </c:strRef>
          </c:tx>
          <c:dLbls>
            <c:dLblPos val="ctr"/>
            <c:showVal val="1"/>
          </c:dLbls>
          <c:cat>
            <c:strRef>
              <c:f>Sheet1!$A$2:$A$3</c:f>
              <c:strCache>
                <c:ptCount val="2"/>
                <c:pt idx="0">
                  <c:v>JO</c:v>
                </c:pt>
                <c:pt idx="1">
                  <c:v>PO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35.700000000000003</c:v>
                </c:pt>
                <c:pt idx="1">
                  <c:v>64.3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Hulumtimi I</c:v>
                </c:pt>
              </c:strCache>
            </c:strRef>
          </c:tx>
          <c:dLbls>
            <c:dLblPos val="ctr"/>
            <c:showVal val="1"/>
          </c:dLbls>
          <c:cat>
            <c:strRef>
              <c:f>Sheet1!$A$2:$A$3</c:f>
              <c:strCache>
                <c:ptCount val="2"/>
                <c:pt idx="0">
                  <c:v>JO</c:v>
                </c:pt>
                <c:pt idx="1">
                  <c:v>PO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37.300000000000004</c:v>
                </c:pt>
                <c:pt idx="1">
                  <c:v>62.7</c:v>
                </c:pt>
              </c:numCache>
            </c:numRef>
          </c:val>
        </c:ser>
        <c:dLbls>
          <c:showVal val="1"/>
        </c:dLbls>
        <c:axId val="54436992"/>
        <c:axId val="54438528"/>
      </c:barChart>
      <c:catAx>
        <c:axId val="54436992"/>
        <c:scaling>
          <c:orientation val="minMax"/>
        </c:scaling>
        <c:axPos val="l"/>
        <c:tickLblPos val="nextTo"/>
        <c:crossAx val="54438528"/>
        <c:crosses val="autoZero"/>
        <c:auto val="1"/>
        <c:lblAlgn val="ctr"/>
        <c:lblOffset val="100"/>
      </c:catAx>
      <c:valAx>
        <c:axId val="54438528"/>
        <c:scaling>
          <c:orientation val="minMax"/>
        </c:scaling>
        <c:axPos val="b"/>
        <c:numFmt formatCode="General" sourceLinked="1"/>
        <c:tickLblPos val="nextTo"/>
        <c:crossAx val="54436992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Meshkuj</c:v>
                </c:pt>
              </c:strCache>
            </c:strRef>
          </c:tx>
          <c:dLbls>
            <c:dLblPos val="outEnd"/>
            <c:showVal val="1"/>
          </c:dLbls>
          <c:cat>
            <c:strRef>
              <c:f>Sheet1!$A$2:$A$5</c:f>
              <c:strCache>
                <c:ptCount val="4"/>
                <c:pt idx="0">
                  <c:v>Bllokimi i trotuareve nga makinat</c:v>
                </c:pt>
                <c:pt idx="1">
                  <c:v>Ndërtimet pa leje</c:v>
                </c:pt>
                <c:pt idx="2">
                  <c:v>Mungesa e mirëmbajtjes së trotuareve gjatë dimrit</c:v>
                </c:pt>
                <c:pt idx="3">
                  <c:v>Mungesa e hapësirave të gjelbra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68.03</c:v>
                </c:pt>
                <c:pt idx="1">
                  <c:v>47.3</c:v>
                </c:pt>
                <c:pt idx="2">
                  <c:v>29.66</c:v>
                </c:pt>
                <c:pt idx="3">
                  <c:v>29.2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Femra</c:v>
                </c:pt>
              </c:strCache>
            </c:strRef>
          </c:tx>
          <c:dLbls>
            <c:dLblPos val="outEnd"/>
            <c:showVal val="1"/>
          </c:dLbls>
          <c:cat>
            <c:strRef>
              <c:f>Sheet1!$A$2:$A$5</c:f>
              <c:strCache>
                <c:ptCount val="4"/>
                <c:pt idx="0">
                  <c:v>Bllokimi i trotuareve nga makinat</c:v>
                </c:pt>
                <c:pt idx="1">
                  <c:v>Ndërtimet pa leje</c:v>
                </c:pt>
                <c:pt idx="2">
                  <c:v>Mungesa e mirëmbajtjes së trotuareve gjatë dimrit</c:v>
                </c:pt>
                <c:pt idx="3">
                  <c:v>Mungesa e hapësirave të gjelbra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65.2</c:v>
                </c:pt>
                <c:pt idx="1">
                  <c:v>36.6</c:v>
                </c:pt>
                <c:pt idx="2">
                  <c:v>38.04</c:v>
                </c:pt>
                <c:pt idx="3">
                  <c:v>30.630000000000003</c:v>
                </c:pt>
              </c:numCache>
            </c:numRef>
          </c:val>
        </c:ser>
        <c:dLbls>
          <c:showVal val="1"/>
        </c:dLbls>
        <c:axId val="72671232"/>
        <c:axId val="72672768"/>
      </c:barChart>
      <c:catAx>
        <c:axId val="72671232"/>
        <c:scaling>
          <c:orientation val="minMax"/>
        </c:scaling>
        <c:axPos val="b"/>
        <c:tickLblPos val="nextTo"/>
        <c:crossAx val="72672768"/>
        <c:crosses val="autoZero"/>
        <c:auto val="1"/>
        <c:lblAlgn val="ctr"/>
        <c:lblOffset val="100"/>
      </c:catAx>
      <c:valAx>
        <c:axId val="72672768"/>
        <c:scaling>
          <c:orientation val="minMax"/>
        </c:scaling>
        <c:axPos val="l"/>
        <c:majorGridlines/>
        <c:numFmt formatCode="General" sourceLinked="1"/>
        <c:tickLblPos val="nextTo"/>
        <c:crossAx val="72671232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Pensionistët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1. Vendtakimi për pensionerë                  2. Bllokimi i trotuareve me makina</c:v>
                </c:pt>
                <c:pt idx="1">
                  <c:v>1. Bllokimi i trotuareve me makina                  2. Siguria në rrugë</c:v>
                </c:pt>
                <c:pt idx="2">
                  <c:v>1. Bllokimi i trotuareve me makina                  2. Mungesa e hapësira rekreative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Femrat mbi moshën 28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1. Vendtakimi për pensionerë                  2. Bllokimi i trotuareve me makina</c:v>
                </c:pt>
                <c:pt idx="1">
                  <c:v>1. Bllokimi i trotuareve me makina                  2. Siguria në rrugë</c:v>
                </c:pt>
                <c:pt idx="2">
                  <c:v>1. Bllokimi i trotuareve me makina                  2. Mungesa e hapësira rekreative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1">
                  <c:v>50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Të rinjët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1. Vendtakimi për pensionerë                  2. Bllokimi i trotuareve me makina</c:v>
                </c:pt>
                <c:pt idx="1">
                  <c:v>1. Bllokimi i trotuareve me makina                  2. Siguria në rrugë</c:v>
                </c:pt>
                <c:pt idx="2">
                  <c:v>1. Bllokimi i trotuareve me makina                  2. Mungesa e hapësira rekreative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2">
                  <c:v>50</c:v>
                </c:pt>
              </c:numCache>
            </c:numRef>
          </c:val>
        </c:ser>
        <c:overlap val="100"/>
        <c:axId val="72838528"/>
        <c:axId val="72848512"/>
      </c:barChart>
      <c:catAx>
        <c:axId val="72838528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2848512"/>
        <c:crosses val="autoZero"/>
        <c:auto val="1"/>
        <c:lblAlgn val="ctr"/>
        <c:lblOffset val="100"/>
      </c:catAx>
      <c:valAx>
        <c:axId val="72848512"/>
        <c:scaling>
          <c:orientation val="minMax"/>
        </c:scaling>
        <c:axPos val="l"/>
        <c:majorGridlines/>
        <c:numFmt formatCode="General" sourceLinked="1"/>
        <c:tickLblPos val="nextTo"/>
        <c:crossAx val="72838528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Organizatat kulturore</c:v>
                </c:pt>
              </c:strCache>
            </c:strRef>
          </c:tx>
          <c:dPt>
            <c:idx val="3"/>
            <c:spPr>
              <a:solidFill>
                <a:schemeClr val="tx1"/>
              </a:solidFill>
            </c:spPr>
          </c:dPt>
          <c:dPt>
            <c:idx val="4"/>
            <c:spPr>
              <a:solidFill>
                <a:schemeClr val="tx1"/>
              </a:solidFill>
            </c:spPr>
          </c:dPt>
          <c:dPt>
            <c:idx val="5"/>
            <c:spPr>
              <a:solidFill>
                <a:schemeClr val="tx1"/>
              </a:solidFill>
            </c:spPr>
          </c:dPt>
          <c:dLbls>
            <c:delete val="1"/>
          </c:dLbls>
          <c:cat>
            <c:strRef>
              <c:f>Sheet1!$A$2:$A$7</c:f>
              <c:strCache>
                <c:ptCount val="6"/>
                <c:pt idx="0">
                  <c:v>Transporti publik</c:v>
                </c:pt>
                <c:pt idx="1">
                  <c:v>Kanalizimi</c:v>
                </c:pt>
                <c:pt idx="2">
                  <c:v>Ndricimi publik</c:v>
                </c:pt>
                <c:pt idx="3">
                  <c:v>Qarkullimi per persona me aftesi te kufizuara</c:v>
                </c:pt>
                <c:pt idx="4">
                  <c:v>Ndertimet pa leje </c:v>
                </c:pt>
                <c:pt idx="5">
                  <c:v>Mirembajtja e trotuareve gjate dimrit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</c:numCache>
            </c:numRef>
          </c:val>
        </c:ser>
        <c:dLbls>
          <c:showVal val="1"/>
        </c:dLbls>
        <c:axId val="72764800"/>
        <c:axId val="72778880"/>
      </c:barChart>
      <c:catAx>
        <c:axId val="7276480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72778880"/>
        <c:crosses val="autoZero"/>
        <c:auto val="1"/>
        <c:lblAlgn val="ctr"/>
        <c:lblOffset val="100"/>
      </c:catAx>
      <c:valAx>
        <c:axId val="72778880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7276480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Organizatat kulturore</c:v>
                </c:pt>
              </c:strCache>
            </c:strRef>
          </c:tx>
          <c:dLbls>
            <c:dLblPos val="outEnd"/>
            <c:showVal val="1"/>
          </c:dLbls>
          <c:cat>
            <c:strRef>
              <c:f>Sheet1!$A$2:$A$5</c:f>
              <c:strCache>
                <c:ptCount val="4"/>
                <c:pt idx="0">
                  <c:v>Ndërtimet e larta në qytet</c:v>
                </c:pt>
                <c:pt idx="1">
                  <c:v>Mungesa e hapësirave kulturore për të rinjët</c:v>
                </c:pt>
                <c:pt idx="2">
                  <c:v>Bllokimi I trotuareve</c:v>
                </c:pt>
                <c:pt idx="3">
                  <c:v>Shkatërimi I qendrës historike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34.1</c:v>
                </c:pt>
                <c:pt idx="1">
                  <c:v>30.3</c:v>
                </c:pt>
                <c:pt idx="2">
                  <c:v>30</c:v>
                </c:pt>
                <c:pt idx="3">
                  <c:v>26.1</c:v>
                </c:pt>
              </c:numCache>
            </c:numRef>
          </c:val>
        </c:ser>
        <c:dLbls>
          <c:showVal val="1"/>
        </c:dLbls>
        <c:axId val="73040640"/>
        <c:axId val="73042176"/>
      </c:barChart>
      <c:catAx>
        <c:axId val="73040640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73042176"/>
        <c:crosses val="autoZero"/>
        <c:auto val="1"/>
        <c:lblAlgn val="ctr"/>
        <c:lblOffset val="100"/>
      </c:catAx>
      <c:valAx>
        <c:axId val="73042176"/>
        <c:scaling>
          <c:orientation val="minMax"/>
        </c:scaling>
        <c:axPos val="l"/>
        <c:majorGridlines/>
        <c:numFmt formatCode="General" sourceLinked="1"/>
        <c:tickLblPos val="nextTo"/>
        <c:crossAx val="73040640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Organizatat mjedisore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dLbls>
            <c:dLblPos val="outEnd"/>
            <c:showVal val="1"/>
          </c:dLbls>
          <c:cat>
            <c:strRef>
              <c:f>Sheet1!$A$2:$A$5</c:f>
              <c:strCache>
                <c:ptCount val="4"/>
                <c:pt idx="0">
                  <c:v>Shkatërrimi I qendrës historike</c:v>
                </c:pt>
                <c:pt idx="1">
                  <c:v>Ndërtimet e larta në qytet</c:v>
                </c:pt>
                <c:pt idx="2">
                  <c:v>Ndërtimet pa leje</c:v>
                </c:pt>
                <c:pt idx="3">
                  <c:v>Ndotja e mjedisit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59.4</c:v>
                </c:pt>
                <c:pt idx="1">
                  <c:v>34.1</c:v>
                </c:pt>
                <c:pt idx="2">
                  <c:v>32.5</c:v>
                </c:pt>
                <c:pt idx="3">
                  <c:v>31.1</c:v>
                </c:pt>
              </c:numCache>
            </c:numRef>
          </c:val>
        </c:ser>
        <c:dLbls>
          <c:showVal val="1"/>
        </c:dLbls>
        <c:axId val="58689408"/>
        <c:axId val="58707968"/>
      </c:barChart>
      <c:catAx>
        <c:axId val="5868940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58707968"/>
        <c:crosses val="autoZero"/>
        <c:auto val="1"/>
        <c:lblAlgn val="ctr"/>
        <c:lblOffset val="100"/>
      </c:catAx>
      <c:valAx>
        <c:axId val="58707968"/>
        <c:scaling>
          <c:orientation val="minMax"/>
        </c:scaling>
        <c:axPos val="l"/>
        <c:majorGridlines/>
        <c:numFmt formatCode="General" sourceLinked="1"/>
        <c:tickLblPos val="nextTo"/>
        <c:crossAx val="58689408"/>
        <c:crosses val="autoZero"/>
        <c:crossBetween val="between"/>
      </c:valAx>
    </c:plotArea>
    <c:legend>
      <c:legendPos val="b"/>
      <c:layout/>
    </c:legend>
    <c:plotVisOnly val="1"/>
    <c:dispBlanksAs val="gap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dLblPos val="outEnd"/>
            <c:showVal val="1"/>
          </c:dLbls>
          <c:cat>
            <c:strRef>
              <c:f>Sheet1!$A$2:$A$5</c:f>
              <c:strCache>
                <c:ptCount val="4"/>
                <c:pt idx="0">
                  <c:v>Bllokimi I trotuareve me makina</c:v>
                </c:pt>
                <c:pt idx="1">
                  <c:v>Ndertimet pa leje</c:v>
                </c:pt>
                <c:pt idx="2">
                  <c:v>Mungesa e parqeve publike</c:v>
                </c:pt>
                <c:pt idx="3">
                  <c:v>Mbingarkesa e shkollave me nderrime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83.3</c:v>
                </c:pt>
                <c:pt idx="1">
                  <c:v>50.1</c:v>
                </c:pt>
                <c:pt idx="2">
                  <c:v>33.4</c:v>
                </c:pt>
                <c:pt idx="3">
                  <c:v>33.4</c:v>
                </c:pt>
              </c:numCache>
            </c:numRef>
          </c:val>
        </c:ser>
        <c:axId val="66281472"/>
        <c:axId val="66283008"/>
      </c:barChart>
      <c:catAx>
        <c:axId val="66281472"/>
        <c:scaling>
          <c:orientation val="minMax"/>
        </c:scaling>
        <c:axPos val="b"/>
        <c:tickLblPos val="nextTo"/>
        <c:crossAx val="66283008"/>
        <c:crosses val="autoZero"/>
        <c:auto val="1"/>
        <c:lblAlgn val="ctr"/>
        <c:lblOffset val="100"/>
      </c:catAx>
      <c:valAx>
        <c:axId val="66283008"/>
        <c:scaling>
          <c:orientation val="minMax"/>
        </c:scaling>
        <c:axPos val="l"/>
        <c:majorGridlines/>
        <c:numFmt formatCode="General" sourceLinked="1"/>
        <c:tickLblPos val="nextTo"/>
        <c:crossAx val="6628147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dLblPos val="outEnd"/>
            <c:showVal val="1"/>
          </c:dLbls>
          <c:cat>
            <c:strRef>
              <c:f>Sheet1!$A$2:$A$6</c:f>
              <c:strCache>
                <c:ptCount val="5"/>
                <c:pt idx="0">
                  <c:v>Ndotja e mjedisit</c:v>
                </c:pt>
                <c:pt idx="1">
                  <c:v>Shkaterrimi i qendres historike</c:v>
                </c:pt>
                <c:pt idx="2">
                  <c:v>Mungesa e nje plani te qendrueshem per zhvillim mjedisor</c:v>
                </c:pt>
                <c:pt idx="3">
                  <c:v>Bllokimi i trotuareve me makina</c:v>
                </c:pt>
                <c:pt idx="4">
                  <c:v>Mungesa e hapesirave kulturore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48.1</c:v>
                </c:pt>
                <c:pt idx="1">
                  <c:v>46.1</c:v>
                </c:pt>
                <c:pt idx="2">
                  <c:v>33.5</c:v>
                </c:pt>
                <c:pt idx="3">
                  <c:v>32.9</c:v>
                </c:pt>
                <c:pt idx="4">
                  <c:v>24.9</c:v>
                </c:pt>
              </c:numCache>
            </c:numRef>
          </c:val>
        </c:ser>
        <c:dLbls>
          <c:showVal val="1"/>
        </c:dLbls>
        <c:axId val="67516672"/>
        <c:axId val="67644032"/>
      </c:barChart>
      <c:catAx>
        <c:axId val="67516672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67644032"/>
        <c:crosses val="autoZero"/>
        <c:auto val="1"/>
        <c:lblAlgn val="ctr"/>
        <c:lblOffset val="100"/>
      </c:catAx>
      <c:valAx>
        <c:axId val="67644032"/>
        <c:scaling>
          <c:orientation val="minMax"/>
        </c:scaling>
        <c:axPos val="l"/>
        <c:majorGridlines/>
        <c:numFmt formatCode="General" sourceLinked="1"/>
        <c:tickLblPos val="nextTo"/>
        <c:crossAx val="6751667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920"/>
            </a:pPr>
            <a:r>
              <a:rPr lang="en-US" sz="1920" dirty="0" err="1" smtClean="0"/>
              <a:t>Hulumtimi</a:t>
            </a:r>
            <a:r>
              <a:rPr lang="en-US" sz="1920" dirty="0" smtClean="0"/>
              <a:t> I</a:t>
            </a:r>
            <a:endParaRPr lang="en-US" sz="192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Mashkull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inEnd"/>
            <c:showVal val="1"/>
          </c:dLbls>
          <c:cat>
            <c:strRef>
              <c:f>Sheet1!$A$2:$A$3</c:f>
              <c:strCache>
                <c:ptCount val="2"/>
                <c:pt idx="0">
                  <c:v>Po </c:v>
                </c:pt>
                <c:pt idx="1">
                  <c:v>Jo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50.5</c:v>
                </c:pt>
                <c:pt idx="1">
                  <c:v>49.5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Femër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inEnd"/>
            <c:showVal val="1"/>
          </c:dLbls>
          <c:cat>
            <c:strRef>
              <c:f>Sheet1!$A$2:$A$3</c:f>
              <c:strCache>
                <c:ptCount val="2"/>
                <c:pt idx="0">
                  <c:v>Po </c:v>
                </c:pt>
                <c:pt idx="1">
                  <c:v>Jo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33.33</c:v>
                </c:pt>
                <c:pt idx="1">
                  <c:v>66.669999999999987</c:v>
                </c:pt>
              </c:numCache>
            </c:numRef>
          </c:val>
        </c:ser>
        <c:dLbls>
          <c:showVal val="1"/>
        </c:dLbls>
        <c:axId val="28561408"/>
        <c:axId val="28562944"/>
      </c:barChart>
      <c:catAx>
        <c:axId val="28561408"/>
        <c:scaling>
          <c:orientation val="minMax"/>
        </c:scaling>
        <c:axPos val="b"/>
        <c:tickLblPos val="nextTo"/>
        <c:crossAx val="28562944"/>
        <c:crosses val="autoZero"/>
        <c:auto val="1"/>
        <c:lblAlgn val="ctr"/>
        <c:lblOffset val="100"/>
      </c:catAx>
      <c:valAx>
        <c:axId val="28562944"/>
        <c:scaling>
          <c:orientation val="minMax"/>
        </c:scaling>
        <c:axPos val="l"/>
        <c:majorGridlines/>
        <c:numFmt formatCode="General" sourceLinked="1"/>
        <c:tickLblPos val="nextTo"/>
        <c:crossAx val="28561408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/>
    </c:legend>
    <c:plotVisOnly val="1"/>
    <c:dispBlanksAs val="gap"/>
  </c:chart>
  <c:spPr>
    <a:noFill/>
    <a:ln>
      <a:solidFill>
        <a:schemeClr val="tx1"/>
      </a:solidFill>
    </a:ln>
    <a:scene3d>
      <a:camera prst="orthographicFront"/>
      <a:lightRig rig="threePt" dir="t"/>
    </a:scene3d>
  </c:spPr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920"/>
            </a:pPr>
            <a:r>
              <a:rPr lang="en-US" sz="1920" dirty="0" err="1" smtClean="0"/>
              <a:t>Hulumtimi</a:t>
            </a:r>
            <a:r>
              <a:rPr lang="en-US" sz="1920" dirty="0" smtClean="0"/>
              <a:t> II</a:t>
            </a:r>
            <a:endParaRPr lang="en-US" sz="192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Mashkull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inEnd"/>
            <c:showVal val="1"/>
          </c:dLbls>
          <c:cat>
            <c:strRef>
              <c:f>Sheet1!$A$2:$A$3</c:f>
              <c:strCache>
                <c:ptCount val="2"/>
                <c:pt idx="0">
                  <c:v>Po</c:v>
                </c:pt>
                <c:pt idx="1">
                  <c:v>Jo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69.3</c:v>
                </c:pt>
                <c:pt idx="1">
                  <c:v>30.7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Femër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ctr"/>
            <c:showVal val="1"/>
          </c:dLbls>
          <c:cat>
            <c:strRef>
              <c:f>Sheet1!$A$2:$A$3</c:f>
              <c:strCache>
                <c:ptCount val="2"/>
                <c:pt idx="0">
                  <c:v>Po</c:v>
                </c:pt>
                <c:pt idx="1">
                  <c:v>Jo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69.599999999999994</c:v>
                </c:pt>
                <c:pt idx="1">
                  <c:v>30.4</c:v>
                </c:pt>
              </c:numCache>
            </c:numRef>
          </c:val>
        </c:ser>
        <c:axId val="63044224"/>
        <c:axId val="63050112"/>
      </c:barChart>
      <c:catAx>
        <c:axId val="63044224"/>
        <c:scaling>
          <c:orientation val="minMax"/>
        </c:scaling>
        <c:axPos val="b"/>
        <c:tickLblPos val="nextTo"/>
        <c:crossAx val="63050112"/>
        <c:crosses val="autoZero"/>
        <c:auto val="1"/>
        <c:lblAlgn val="ctr"/>
        <c:lblOffset val="100"/>
      </c:catAx>
      <c:valAx>
        <c:axId val="63050112"/>
        <c:scaling>
          <c:orientation val="minMax"/>
        </c:scaling>
        <c:axPos val="l"/>
        <c:majorGridlines/>
        <c:numFmt formatCode="General" sourceLinked="1"/>
        <c:tickLblPos val="nextTo"/>
        <c:crossAx val="63044224"/>
        <c:crosses val="autoZero"/>
        <c:crossBetween val="between"/>
      </c:valAx>
    </c:plotArea>
    <c:legend>
      <c:legendPos val="t"/>
      <c:layout/>
    </c:legend>
    <c:plotVisOnly val="1"/>
    <c:dispBlanksAs val="gap"/>
  </c:chart>
  <c:spPr>
    <a:ln>
      <a:solidFill>
        <a:schemeClr val="tx1"/>
      </a:solidFill>
    </a:ln>
  </c:spPr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920"/>
            </a:pPr>
            <a:r>
              <a:rPr lang="en-US" sz="1920"/>
              <a:t>Hulumtimi III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Mashkull</c:v>
                </c:pt>
              </c:strCache>
            </c:strRef>
          </c:tx>
          <c:dLbls>
            <c:dLblPos val="inEnd"/>
            <c:showVal val="1"/>
          </c:dLbls>
          <c:cat>
            <c:strRef>
              <c:f>Sheet1!$A$2:$A$3</c:f>
              <c:strCache>
                <c:ptCount val="2"/>
                <c:pt idx="0">
                  <c:v>Po</c:v>
                </c:pt>
                <c:pt idx="1">
                  <c:v>Jo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39.300000000000004</c:v>
                </c:pt>
                <c:pt idx="1">
                  <c:v>59.3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Femër</c:v>
                </c:pt>
              </c:strCache>
            </c:strRef>
          </c:tx>
          <c:dLbls>
            <c:dLblPos val="inEnd"/>
            <c:showVal val="1"/>
          </c:dLbls>
          <c:cat>
            <c:strRef>
              <c:f>Sheet1!$A$2:$A$3</c:f>
              <c:strCache>
                <c:ptCount val="2"/>
                <c:pt idx="0">
                  <c:v>Po</c:v>
                </c:pt>
                <c:pt idx="1">
                  <c:v>Jo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31.7</c:v>
                </c:pt>
                <c:pt idx="1">
                  <c:v>64</c:v>
                </c:pt>
              </c:numCache>
            </c:numRef>
          </c:val>
        </c:ser>
        <c:dLbls>
          <c:showVal val="1"/>
        </c:dLbls>
        <c:axId val="63084032"/>
        <c:axId val="63085568"/>
      </c:barChart>
      <c:catAx>
        <c:axId val="63084032"/>
        <c:scaling>
          <c:orientation val="minMax"/>
        </c:scaling>
        <c:axPos val="b"/>
        <c:tickLblPos val="nextTo"/>
        <c:crossAx val="63085568"/>
        <c:crosses val="autoZero"/>
        <c:auto val="1"/>
        <c:lblAlgn val="ctr"/>
        <c:lblOffset val="100"/>
      </c:catAx>
      <c:valAx>
        <c:axId val="63085568"/>
        <c:scaling>
          <c:orientation val="minMax"/>
        </c:scaling>
        <c:axPos val="l"/>
        <c:majorGridlines/>
        <c:numFmt formatCode="General" sourceLinked="1"/>
        <c:tickLblPos val="nextTo"/>
        <c:crossAx val="63084032"/>
        <c:crosses val="autoZero"/>
        <c:crossBetween val="between"/>
      </c:valAx>
    </c:plotArea>
    <c:legend>
      <c:legendPos val="t"/>
      <c:layout/>
    </c:legend>
    <c:plotVisOnly val="1"/>
    <c:dispBlanksAs val="gap"/>
  </c:chart>
  <c:spPr>
    <a:ln>
      <a:solidFill>
        <a:schemeClr val="tx1"/>
      </a:solidFill>
    </a:ln>
  </c:spPr>
  <c:txPr>
    <a:bodyPr/>
    <a:lstStyle/>
    <a:p>
      <a:pPr>
        <a:defRPr sz="16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Hulumtimi III</c:v>
                </c:pt>
              </c:strCache>
            </c:strRef>
          </c:tx>
          <c:dLbls>
            <c:dLblPos val="ctr"/>
            <c:showVal val="1"/>
          </c:dLbls>
          <c:cat>
            <c:strRef>
              <c:f>Sheet1!$A$2:$A$3</c:f>
              <c:strCache>
                <c:ptCount val="2"/>
                <c:pt idx="0">
                  <c:v>Jo</c:v>
                </c:pt>
                <c:pt idx="1">
                  <c:v>Po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38.300000000000004</c:v>
                </c:pt>
                <c:pt idx="1">
                  <c:v>1.3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Hulumtimi II</c:v>
                </c:pt>
              </c:strCache>
            </c:strRef>
          </c:tx>
          <c:dLbls>
            <c:dLblPos val="ctr"/>
            <c:showVal val="1"/>
          </c:dLbls>
          <c:cat>
            <c:strRef>
              <c:f>Sheet1!$A$2:$A$3</c:f>
              <c:strCache>
                <c:ptCount val="2"/>
                <c:pt idx="0">
                  <c:v>Jo</c:v>
                </c:pt>
                <c:pt idx="1">
                  <c:v>Po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83.4</c:v>
                </c:pt>
                <c:pt idx="1">
                  <c:v>12.6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Hulumtimi I</c:v>
                </c:pt>
              </c:strCache>
            </c:strRef>
          </c:tx>
          <c:dLbls>
            <c:dLblPos val="ctr"/>
            <c:showVal val="1"/>
          </c:dLbls>
          <c:cat>
            <c:strRef>
              <c:f>Sheet1!$A$2:$A$3</c:f>
              <c:strCache>
                <c:ptCount val="2"/>
                <c:pt idx="0">
                  <c:v>Jo</c:v>
                </c:pt>
                <c:pt idx="1">
                  <c:v>Po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92.4</c:v>
                </c:pt>
                <c:pt idx="1">
                  <c:v>7.6</c:v>
                </c:pt>
              </c:numCache>
            </c:numRef>
          </c:val>
        </c:ser>
        <c:dLbls>
          <c:showVal val="1"/>
        </c:dLbls>
        <c:axId val="62940288"/>
        <c:axId val="62941824"/>
      </c:barChart>
      <c:catAx>
        <c:axId val="62940288"/>
        <c:scaling>
          <c:orientation val="minMax"/>
        </c:scaling>
        <c:axPos val="l"/>
        <c:tickLblPos val="nextTo"/>
        <c:crossAx val="62941824"/>
        <c:crosses val="autoZero"/>
        <c:auto val="1"/>
        <c:lblAlgn val="ctr"/>
        <c:lblOffset val="100"/>
      </c:catAx>
      <c:valAx>
        <c:axId val="62941824"/>
        <c:scaling>
          <c:orientation val="minMax"/>
        </c:scaling>
        <c:axPos val="b"/>
        <c:majorGridlines/>
        <c:numFmt formatCode="General" sourceLinked="1"/>
        <c:tickLblPos val="nextTo"/>
        <c:crossAx val="62940288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Hulumtimi III</c:v>
                </c:pt>
              </c:strCache>
            </c:strRef>
          </c:tx>
          <c:dLbls>
            <c:dLblPos val="ctr"/>
            <c:showVal val="1"/>
          </c:dLbls>
          <c:cat>
            <c:strRef>
              <c:f>Sheet1!$A$2:$A$4</c:f>
              <c:strCache>
                <c:ptCount val="3"/>
                <c:pt idx="0">
                  <c:v>Vet kontaktoj me organet komunale</c:v>
                </c:pt>
                <c:pt idx="1">
                  <c:v>Nuk e di se si mund të artikulohen nevojat</c:v>
                </c:pt>
                <c:pt idx="2">
                  <c:v>Përmes shoqatave dhe organizatave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61.7</c:v>
                </c:pt>
                <c:pt idx="1">
                  <c:v>4.7</c:v>
                </c:pt>
                <c:pt idx="2">
                  <c:v>7.7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Hulumtimi II</c:v>
                </c:pt>
              </c:strCache>
            </c:strRef>
          </c:tx>
          <c:dLbls>
            <c:dLblPos val="ctr"/>
            <c:showVal val="1"/>
          </c:dLbls>
          <c:cat>
            <c:strRef>
              <c:f>Sheet1!$A$2:$A$4</c:f>
              <c:strCache>
                <c:ptCount val="3"/>
                <c:pt idx="0">
                  <c:v>Vet kontaktoj me organet komunale</c:v>
                </c:pt>
                <c:pt idx="1">
                  <c:v>Nuk e di se si mund të artikulohen nevojat</c:v>
                </c:pt>
                <c:pt idx="2">
                  <c:v>Përmes shoqatave dhe organizatave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72.3</c:v>
                </c:pt>
                <c:pt idx="1">
                  <c:v>21.3</c:v>
                </c:pt>
                <c:pt idx="2">
                  <c:v>4.4000000000000004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Hulumtimi I</c:v>
                </c:pt>
              </c:strCache>
            </c:strRef>
          </c:tx>
          <c:dLbls>
            <c:dLbl>
              <c:idx val="0"/>
              <c:layout>
                <c:manualLayout>
                  <c:x val="-0.30769230769230782"/>
                  <c:y val="-3.1281281281281292E-3"/>
                </c:manualLayout>
              </c:layout>
              <c:showVal val="1"/>
            </c:dLbl>
            <c:dLbl>
              <c:idx val="1"/>
              <c:layout>
                <c:manualLayout>
                  <c:x val="-6.1253561253561267E-2"/>
                  <c:y val="3.1281281281281292E-3"/>
                </c:manualLayout>
              </c:layout>
              <c:showVal val="1"/>
            </c:dLbl>
            <c:showVal val="1"/>
          </c:dLbls>
          <c:cat>
            <c:strRef>
              <c:f>Sheet1!$A$2:$A$4</c:f>
              <c:strCache>
                <c:ptCount val="3"/>
                <c:pt idx="0">
                  <c:v>Vet kontaktoj me organet komunale</c:v>
                </c:pt>
                <c:pt idx="1">
                  <c:v>Nuk e di se si mund të artikulohen nevojat</c:v>
                </c:pt>
                <c:pt idx="2">
                  <c:v>Përmes shoqatave dhe organizatave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60.9</c:v>
                </c:pt>
                <c:pt idx="1">
                  <c:v>29.4</c:v>
                </c:pt>
                <c:pt idx="2">
                  <c:v>6</c:v>
                </c:pt>
              </c:numCache>
            </c:numRef>
          </c:val>
        </c:ser>
        <c:dLbls>
          <c:showVal val="1"/>
        </c:dLbls>
        <c:axId val="55165696"/>
        <c:axId val="65998848"/>
      </c:barChart>
      <c:catAx>
        <c:axId val="55165696"/>
        <c:scaling>
          <c:orientation val="minMax"/>
        </c:scaling>
        <c:axPos val="l"/>
        <c:tickLblPos val="nextTo"/>
        <c:txPr>
          <a:bodyPr rot="0" vert="horz" anchor="t" anchorCtr="0"/>
          <a:lstStyle/>
          <a:p>
            <a:pPr>
              <a:defRPr sz="1200"/>
            </a:pPr>
            <a:endParaRPr lang="en-US"/>
          </a:p>
        </c:txPr>
        <c:crossAx val="65998848"/>
        <c:crosses val="autoZero"/>
        <c:auto val="1"/>
        <c:lblAlgn val="ctr"/>
        <c:lblOffset val="100"/>
      </c:catAx>
      <c:valAx>
        <c:axId val="65998848"/>
        <c:scaling>
          <c:orientation val="minMax"/>
        </c:scaling>
        <c:axPos val="b"/>
        <c:majorGridlines/>
        <c:numFmt formatCode="General" sourceLinked="1"/>
        <c:tickLblPos val="nextTo"/>
        <c:crossAx val="55165696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Hulumtimi III</c:v>
                </c:pt>
              </c:strCache>
            </c:strRef>
          </c:tx>
          <c:dLbls>
            <c:dLbl>
              <c:idx val="1"/>
              <c:layout>
                <c:manualLayout>
                  <c:x val="6.5476190476190452E-2"/>
                  <c:y val="0"/>
                </c:manualLayout>
              </c:layout>
              <c:dLblPos val="ctr"/>
              <c:showVal val="1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ctr"/>
            <c:showVal val="1"/>
          </c:dLbls>
          <c:cat>
            <c:strRef>
              <c:f>Sheet1!$A$2:$A$3</c:f>
              <c:strCache>
                <c:ptCount val="2"/>
                <c:pt idx="0">
                  <c:v>Jo</c:v>
                </c:pt>
                <c:pt idx="1">
                  <c:v>Po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80.7</c:v>
                </c:pt>
                <c:pt idx="1">
                  <c:v>19.3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Hulumtimi II</c:v>
                </c:pt>
              </c:strCache>
            </c:strRef>
          </c:tx>
          <c:dLbls>
            <c:dLbl>
              <c:idx val="1"/>
              <c:layout>
                <c:manualLayout>
                  <c:x val="2.9761904761904774E-2"/>
                  <c:y val="0"/>
                </c:manualLayout>
              </c:layout>
              <c:dLblPos val="ctr"/>
              <c:showVal val="1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ctr"/>
            <c:showVal val="1"/>
          </c:dLbls>
          <c:cat>
            <c:strRef>
              <c:f>Sheet1!$A$2:$A$3</c:f>
              <c:strCache>
                <c:ptCount val="2"/>
                <c:pt idx="0">
                  <c:v>Jo</c:v>
                </c:pt>
                <c:pt idx="1">
                  <c:v>Po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91.8</c:v>
                </c:pt>
                <c:pt idx="1">
                  <c:v>8.2000000000000011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Hulumtimi I</c:v>
                </c:pt>
              </c:strCache>
            </c:strRef>
          </c:tx>
          <c:dLbls>
            <c:dLbl>
              <c:idx val="1"/>
              <c:layout>
                <c:manualLayout>
                  <c:x val="4.7619047619047589E-2"/>
                  <c:y val="0"/>
                </c:manualLayout>
              </c:layout>
              <c:dLblPos val="ctr"/>
              <c:showVal val="1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ctr"/>
            <c:showVal val="1"/>
          </c:dLbls>
          <c:cat>
            <c:strRef>
              <c:f>Sheet1!$A$2:$A$3</c:f>
              <c:strCache>
                <c:ptCount val="2"/>
                <c:pt idx="0">
                  <c:v>Jo</c:v>
                </c:pt>
                <c:pt idx="1">
                  <c:v>Po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92.4</c:v>
                </c:pt>
                <c:pt idx="1">
                  <c:v>13.7</c:v>
                </c:pt>
              </c:numCache>
            </c:numRef>
          </c:val>
        </c:ser>
        <c:dLbls>
          <c:showVal val="1"/>
        </c:dLbls>
        <c:axId val="66337792"/>
        <c:axId val="66355968"/>
      </c:barChart>
      <c:catAx>
        <c:axId val="66337792"/>
        <c:scaling>
          <c:orientation val="minMax"/>
        </c:scaling>
        <c:axPos val="l"/>
        <c:tickLblPos val="nextTo"/>
        <c:crossAx val="66355968"/>
        <c:crosses val="autoZero"/>
        <c:auto val="1"/>
        <c:lblAlgn val="ctr"/>
        <c:lblOffset val="100"/>
      </c:catAx>
      <c:valAx>
        <c:axId val="66355968"/>
        <c:scaling>
          <c:orientation val="minMax"/>
        </c:scaling>
        <c:axPos val="b"/>
        <c:numFmt formatCode="General" sourceLinked="1"/>
        <c:tickLblPos val="nextTo"/>
        <c:crossAx val="663377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0714285714285732"/>
          <c:y val="0.21869094488188981"/>
          <c:w val="0.37500000000000011"/>
          <c:h val="0.56261811023622044"/>
        </c:manualLayout>
      </c:layout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Hulumtimi III</c:v>
                </c:pt>
              </c:strCache>
            </c:strRef>
          </c:tx>
          <c:dLbls>
            <c:dLbl>
              <c:idx val="1"/>
              <c:layout>
                <c:manualLayout>
                  <c:x val="3.0303030303030311E-2"/>
                  <c:y val="0"/>
                </c:manualLayout>
              </c:layout>
              <c:dLblPos val="ctr"/>
              <c:showVal val="1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ctr"/>
            <c:showVal val="1"/>
          </c:dLbls>
          <c:cat>
            <c:strRef>
              <c:f>Sheet1!$A$2:$A$3</c:f>
              <c:strCache>
                <c:ptCount val="2"/>
                <c:pt idx="0">
                  <c:v>Jo</c:v>
                </c:pt>
                <c:pt idx="1">
                  <c:v>Po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89</c:v>
                </c:pt>
                <c:pt idx="1">
                  <c:v>11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Hulumtimi II</c:v>
                </c:pt>
              </c:strCache>
            </c:strRef>
          </c:tx>
          <c:dLbls>
            <c:dLbl>
              <c:idx val="1"/>
              <c:layout>
                <c:manualLayout>
                  <c:x val="4.8484848484848457E-2"/>
                  <c:y val="0"/>
                </c:manualLayout>
              </c:layout>
              <c:dLblPos val="ctr"/>
              <c:showVal val="1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ctr"/>
            <c:showVal val="1"/>
          </c:dLbls>
          <c:cat>
            <c:strRef>
              <c:f>Sheet1!$A$2:$A$3</c:f>
              <c:strCache>
                <c:ptCount val="2"/>
                <c:pt idx="0">
                  <c:v>Jo</c:v>
                </c:pt>
                <c:pt idx="1">
                  <c:v>Po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85.3</c:v>
                </c:pt>
                <c:pt idx="1">
                  <c:v>14.7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Hulumtimi I</c:v>
                </c:pt>
              </c:strCache>
            </c:strRef>
          </c:tx>
          <c:dLbls>
            <c:dLbl>
              <c:idx val="1"/>
              <c:layout>
                <c:manualLayout>
                  <c:x val="4.8484848484848485E-2"/>
                  <c:y val="-1.1363636363636367E-2"/>
                </c:manualLayout>
              </c:layout>
              <c:dLblPos val="ctr"/>
              <c:showVal val="1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ctr"/>
            <c:showVal val="1"/>
          </c:dLbls>
          <c:cat>
            <c:strRef>
              <c:f>Sheet1!$A$2:$A$3</c:f>
              <c:strCache>
                <c:ptCount val="2"/>
                <c:pt idx="0">
                  <c:v>Jo</c:v>
                </c:pt>
                <c:pt idx="1">
                  <c:v>Po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84.3</c:v>
                </c:pt>
                <c:pt idx="1">
                  <c:v>15.7</c:v>
                </c:pt>
              </c:numCache>
            </c:numRef>
          </c:val>
        </c:ser>
        <c:dLbls>
          <c:showVal val="1"/>
        </c:dLbls>
        <c:axId val="66431616"/>
        <c:axId val="66449792"/>
      </c:barChart>
      <c:catAx>
        <c:axId val="66431616"/>
        <c:scaling>
          <c:orientation val="minMax"/>
        </c:scaling>
        <c:axPos val="l"/>
        <c:tickLblPos val="nextTo"/>
        <c:crossAx val="66449792"/>
        <c:crosses val="autoZero"/>
        <c:auto val="1"/>
        <c:lblAlgn val="ctr"/>
        <c:lblOffset val="100"/>
      </c:catAx>
      <c:valAx>
        <c:axId val="66449792"/>
        <c:scaling>
          <c:orientation val="minMax"/>
        </c:scaling>
        <c:axPos val="b"/>
        <c:numFmt formatCode="General" sourceLinked="1"/>
        <c:tickLblPos val="nextTo"/>
        <c:crossAx val="664316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0144691004533524"/>
          <c:y val="0.2073273085182534"/>
          <c:w val="0.37734096874254386"/>
          <c:h val="0.56261811023622044"/>
        </c:manualLayout>
      </c:layout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Hulumtimi I</c:v>
                </c:pt>
              </c:strCache>
            </c:strRef>
          </c:tx>
          <c:spPr>
            <a:solidFill>
              <a:schemeClr val="accent3">
                <a:lumMod val="75000"/>
                <a:alpha val="99000"/>
              </a:schemeClr>
            </a:solidFill>
          </c:spPr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Sheet1!$A$2:$A$5</c:f>
              <c:strCache>
                <c:ptCount val="4"/>
                <c:pt idx="0">
                  <c:v>Bllokimi i trotuareve me makina</c:v>
                </c:pt>
                <c:pt idx="1">
                  <c:v>Mungesa e mirëmbajtjes së trotuareve gjatë dimrit</c:v>
                </c:pt>
                <c:pt idx="2">
                  <c:v>Ndërtimet pa leje</c:v>
                </c:pt>
                <c:pt idx="3">
                  <c:v>Mungesa e hapësirave të gjelbra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63.1</c:v>
                </c:pt>
                <c:pt idx="1">
                  <c:v>42.6</c:v>
                </c:pt>
                <c:pt idx="2">
                  <c:v>35</c:v>
                </c:pt>
                <c:pt idx="3">
                  <c:v>28.9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Hulumtimi II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Sheet1!$A$2:$A$5</c:f>
              <c:strCache>
                <c:ptCount val="4"/>
                <c:pt idx="0">
                  <c:v>Bllokimi i trotuareve me makina</c:v>
                </c:pt>
                <c:pt idx="1">
                  <c:v>Mungesa e mirëmbajtjes së trotuareve gjatë dimrit</c:v>
                </c:pt>
                <c:pt idx="2">
                  <c:v>Ndërtimet pa leje</c:v>
                </c:pt>
                <c:pt idx="3">
                  <c:v>Mungesa e hapësirave të gjelbra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64.3</c:v>
                </c:pt>
                <c:pt idx="1">
                  <c:v>41.8</c:v>
                </c:pt>
                <c:pt idx="2">
                  <c:v>44.6</c:v>
                </c:pt>
                <c:pt idx="3">
                  <c:v>27.3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Hulumtimi III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Sheet1!$A$2:$A$5</c:f>
              <c:strCache>
                <c:ptCount val="4"/>
                <c:pt idx="0">
                  <c:v>Bllokimi i trotuareve me makina</c:v>
                </c:pt>
                <c:pt idx="1">
                  <c:v>Mungesa e mirëmbajtjes së trotuareve gjatë dimrit</c:v>
                </c:pt>
                <c:pt idx="2">
                  <c:v>Ndërtimet pa leje</c:v>
                </c:pt>
                <c:pt idx="3">
                  <c:v>Mungesa e hapësirave të gjelbra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72.400000000000006</c:v>
                </c:pt>
                <c:pt idx="1">
                  <c:v>18.3</c:v>
                </c:pt>
                <c:pt idx="2">
                  <c:v>44</c:v>
                </c:pt>
                <c:pt idx="3">
                  <c:v>42</c:v>
                </c:pt>
              </c:numCache>
            </c:numRef>
          </c:val>
        </c:ser>
        <c:dLbls>
          <c:showVal val="1"/>
        </c:dLbls>
        <c:axId val="66195840"/>
        <c:axId val="66197376"/>
      </c:barChart>
      <c:catAx>
        <c:axId val="66195840"/>
        <c:scaling>
          <c:orientation val="minMax"/>
        </c:scaling>
        <c:axPos val="b"/>
        <c:tickLblPos val="nextTo"/>
        <c:crossAx val="66197376"/>
        <c:crosses val="autoZero"/>
        <c:auto val="1"/>
        <c:lblAlgn val="ctr"/>
        <c:lblOffset val="100"/>
      </c:catAx>
      <c:valAx>
        <c:axId val="66197376"/>
        <c:scaling>
          <c:orientation val="minMax"/>
        </c:scaling>
        <c:axPos val="l"/>
        <c:majorGridlines/>
        <c:numFmt formatCode="General" sourceLinked="1"/>
        <c:tickLblPos val="nextTo"/>
        <c:crossAx val="66195840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5ED6-1F83-4ECA-9CDB-DA85FA1D2246}" type="datetimeFigureOut">
              <a:rPr lang="en-US" smtClean="0"/>
              <a:pPr/>
              <a:t>8/18/2014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CB10F-8020-4090-AF26-342399797F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5ED6-1F83-4ECA-9CDB-DA85FA1D2246}" type="datetimeFigureOut">
              <a:rPr lang="en-US" smtClean="0"/>
              <a:pPr/>
              <a:t>8/18/2014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CB10F-8020-4090-AF26-342399797F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5ED6-1F83-4ECA-9CDB-DA85FA1D2246}" type="datetimeFigureOut">
              <a:rPr lang="en-US" smtClean="0"/>
              <a:pPr/>
              <a:t>8/18/2014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CB10F-8020-4090-AF26-342399797F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5ED6-1F83-4ECA-9CDB-DA85FA1D2246}" type="datetimeFigureOut">
              <a:rPr lang="en-US" smtClean="0"/>
              <a:pPr/>
              <a:t>8/18/2014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CB10F-8020-4090-AF26-342399797F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5ED6-1F83-4ECA-9CDB-DA85FA1D2246}" type="datetimeFigureOut">
              <a:rPr lang="en-US" smtClean="0"/>
              <a:pPr/>
              <a:t>8/18/2014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CB10F-8020-4090-AF26-342399797F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5ED6-1F83-4ECA-9CDB-DA85FA1D2246}" type="datetimeFigureOut">
              <a:rPr lang="en-US" smtClean="0"/>
              <a:pPr/>
              <a:t>8/18/2014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CB10F-8020-4090-AF26-342399797F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5ED6-1F83-4ECA-9CDB-DA85FA1D2246}" type="datetimeFigureOut">
              <a:rPr lang="en-US" smtClean="0"/>
              <a:pPr/>
              <a:t>8/18/2014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CB10F-8020-4090-AF26-342399797F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5ED6-1F83-4ECA-9CDB-DA85FA1D2246}" type="datetimeFigureOut">
              <a:rPr lang="en-US" smtClean="0"/>
              <a:pPr/>
              <a:t>8/18/2014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CB10F-8020-4090-AF26-342399797F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5ED6-1F83-4ECA-9CDB-DA85FA1D2246}" type="datetimeFigureOut">
              <a:rPr lang="en-US" smtClean="0"/>
              <a:pPr/>
              <a:t>8/18/2014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CB10F-8020-4090-AF26-342399797F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5ED6-1F83-4ECA-9CDB-DA85FA1D2246}" type="datetimeFigureOut">
              <a:rPr lang="en-US" smtClean="0"/>
              <a:pPr/>
              <a:t>8/18/2014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CB10F-8020-4090-AF26-342399797F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5ED6-1F83-4ECA-9CDB-DA85FA1D2246}" type="datetimeFigureOut">
              <a:rPr lang="en-US" smtClean="0"/>
              <a:pPr/>
              <a:t>8/18/2014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CB10F-8020-4090-AF26-342399797F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F5ED6-1F83-4ECA-9CDB-DA85FA1D2246}" type="datetimeFigureOut">
              <a:rPr lang="en-US" smtClean="0"/>
              <a:pPr/>
              <a:t>8/18/2014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CB10F-8020-4090-AF26-342399797F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4343400"/>
          </a:xfrm>
        </p:spPr>
        <p:txBody>
          <a:bodyPr>
            <a:normAutofit/>
          </a:bodyPr>
          <a:lstStyle/>
          <a:p>
            <a:r>
              <a:rPr lang="sq-AL" sz="2000" dirty="0" smtClean="0"/>
              <a:t/>
            </a:r>
            <a:br>
              <a:rPr lang="sq-AL" sz="2000" dirty="0" smtClean="0"/>
            </a:br>
            <a:r>
              <a:rPr lang="sq-AL" sz="2000" dirty="0"/>
              <a:t/>
            </a:r>
            <a:br>
              <a:rPr lang="sq-AL" sz="2000" dirty="0"/>
            </a:br>
            <a:r>
              <a:rPr lang="sq-AL" sz="2000" dirty="0" smtClean="0"/>
              <a:t/>
            </a:r>
            <a:br>
              <a:rPr lang="sq-AL" sz="2000" dirty="0" smtClean="0"/>
            </a:br>
            <a:r>
              <a:rPr lang="sq-AL" sz="2000" dirty="0" smtClean="0"/>
              <a:t>Organizata Jo-qeveritare Emancipimi Civil Ma Ndryshe</a:t>
            </a:r>
            <a:br>
              <a:rPr lang="sq-AL" sz="2000" dirty="0" smtClean="0"/>
            </a:br>
            <a:r>
              <a:rPr lang="sq-AL" sz="2000" dirty="0" smtClean="0"/>
              <a:t>EC Ma Ndryshe</a:t>
            </a:r>
            <a:r>
              <a:rPr lang="sq-AL" dirty="0" smtClean="0"/>
              <a:t/>
            </a:r>
            <a:br>
              <a:rPr lang="sq-AL" dirty="0" smtClean="0"/>
            </a:br>
            <a:r>
              <a:rPr lang="sq-AL" dirty="0"/>
              <a:t/>
            </a:r>
            <a:br>
              <a:rPr lang="sq-AL" dirty="0"/>
            </a:br>
            <a:r>
              <a:rPr lang="en-US" b="1" dirty="0" err="1" smtClean="0"/>
              <a:t>Perceptimet</a:t>
            </a:r>
            <a:r>
              <a:rPr lang="en-US" b="1" dirty="0" smtClean="0"/>
              <a:t> e q</a:t>
            </a:r>
            <a:r>
              <a:rPr lang="sq-AL" b="1" dirty="0" smtClean="0"/>
              <a:t>ytetarëve mbi çështjet e urbanizmit në Prizren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48200"/>
            <a:ext cx="6400800" cy="1752600"/>
          </a:xfrm>
        </p:spPr>
        <p:txBody>
          <a:bodyPr>
            <a:normAutofit/>
          </a:bodyPr>
          <a:lstStyle/>
          <a:p>
            <a:pPr algn="r"/>
            <a:endParaRPr lang="sq-AL" sz="2400" dirty="0" smtClean="0"/>
          </a:p>
          <a:p>
            <a:pPr algn="r"/>
            <a:endParaRPr lang="sq-AL" sz="2400" dirty="0" smtClean="0"/>
          </a:p>
          <a:p>
            <a:pPr algn="r"/>
            <a:r>
              <a:rPr lang="sq-AL" sz="2400" dirty="0" smtClean="0"/>
              <a:t>20 gusht </a:t>
            </a:r>
            <a:r>
              <a:rPr lang="sq-AL" sz="2400" dirty="0" smtClean="0"/>
              <a:t>2014, </a:t>
            </a:r>
            <a:r>
              <a:rPr lang="sq-AL" sz="2400" dirty="0" smtClean="0"/>
              <a:t>Prizren</a:t>
            </a:r>
            <a:endParaRPr lang="en-US" sz="2400" dirty="0"/>
          </a:p>
        </p:txBody>
      </p:sp>
      <p:pic>
        <p:nvPicPr>
          <p:cNvPr id="4" name="Picture 2" descr="Ec_Ma_Ndryshe_Logo.t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228600"/>
            <a:ext cx="2770239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Mesatarja</a:t>
            </a:r>
            <a:r>
              <a:rPr lang="en-US" sz="2400" dirty="0" smtClean="0"/>
              <a:t> </a:t>
            </a:r>
            <a:r>
              <a:rPr lang="en-US" sz="2400" dirty="0"/>
              <a:t>e </a:t>
            </a:r>
            <a:r>
              <a:rPr lang="en-US" sz="2400" dirty="0" err="1"/>
              <a:t>kënaqshmërisë</a:t>
            </a:r>
            <a:r>
              <a:rPr lang="en-US" sz="2400" dirty="0"/>
              <a:t> </a:t>
            </a:r>
            <a:r>
              <a:rPr lang="en-US" sz="2400" dirty="0" err="1"/>
              <a:t>prej</a:t>
            </a:r>
            <a:r>
              <a:rPr lang="en-US" sz="2400" dirty="0"/>
              <a:t> 1-10 </a:t>
            </a:r>
            <a:r>
              <a:rPr lang="en-US" sz="2400" dirty="0" err="1"/>
              <a:t>për</a:t>
            </a:r>
            <a:r>
              <a:rPr lang="en-US" sz="2400" dirty="0"/>
              <a:t> </a:t>
            </a:r>
            <a:r>
              <a:rPr lang="en-US" sz="2400" dirty="0" err="1"/>
              <a:t>çështje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ndryshme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061918843"/>
              </p:ext>
            </p:extLst>
          </p:nvPr>
        </p:nvGraphicFramePr>
        <p:xfrm>
          <a:off x="73152" y="1673352"/>
          <a:ext cx="8918448" cy="4526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976557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Problematikat</a:t>
            </a:r>
            <a:r>
              <a:rPr lang="en-US" sz="2400" dirty="0"/>
              <a:t> </a:t>
            </a:r>
            <a:r>
              <a:rPr lang="en-US" sz="2400" dirty="0" err="1"/>
              <a:t>kryesore</a:t>
            </a:r>
            <a:r>
              <a:rPr lang="en-US" sz="2400" dirty="0"/>
              <a:t> </a:t>
            </a:r>
            <a:r>
              <a:rPr lang="en-US" sz="2400" dirty="0" err="1"/>
              <a:t>sipas</a:t>
            </a:r>
            <a:r>
              <a:rPr lang="en-US" sz="2400" dirty="0"/>
              <a:t> </a:t>
            </a:r>
            <a:r>
              <a:rPr lang="en-US" sz="2400" dirty="0" err="1"/>
              <a:t>organizatave</a:t>
            </a:r>
            <a:r>
              <a:rPr lang="en-US" sz="2400" dirty="0"/>
              <a:t> </a:t>
            </a:r>
            <a:r>
              <a:rPr lang="en-US" sz="2400" dirty="0" err="1"/>
              <a:t>kulturore</a:t>
            </a:r>
            <a:r>
              <a:rPr lang="en-US" sz="2400" dirty="0"/>
              <a:t> </a:t>
            </a:r>
            <a:r>
              <a:rPr lang="en-US" sz="2400" dirty="0" err="1" smtClean="0"/>
              <a:t>dhe</a:t>
            </a:r>
            <a:r>
              <a:rPr lang="en-US" sz="2400" dirty="0" smtClean="0"/>
              <a:t> </a:t>
            </a:r>
            <a:r>
              <a:rPr lang="en-US" sz="2400" dirty="0" err="1" smtClean="0"/>
              <a:t>organizatave</a:t>
            </a:r>
            <a:r>
              <a:rPr lang="en-US" sz="2400" dirty="0" smtClean="0"/>
              <a:t> </a:t>
            </a:r>
            <a:r>
              <a:rPr lang="en-US" sz="2400" dirty="0" err="1" smtClean="0"/>
              <a:t>mjedisore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1420421"/>
              </p:ext>
            </p:extLst>
          </p:nvPr>
        </p:nvGraphicFramePr>
        <p:xfrm>
          <a:off x="73152" y="1673352"/>
          <a:ext cx="4041648" cy="4526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634826187"/>
              </p:ext>
            </p:extLst>
          </p:nvPr>
        </p:nvGraphicFramePr>
        <p:xfrm>
          <a:off x="4648200" y="1673352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43881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Çështjet</a:t>
            </a:r>
            <a:r>
              <a:rPr lang="en-US" sz="2400" dirty="0"/>
              <a:t> </a:t>
            </a:r>
            <a:r>
              <a:rPr lang="en-US" sz="2400" dirty="0" err="1"/>
              <a:t>kryesore</a:t>
            </a:r>
            <a:r>
              <a:rPr lang="en-US" sz="2400" dirty="0"/>
              <a:t> </a:t>
            </a:r>
            <a:r>
              <a:rPr lang="en-US" sz="2400" dirty="0" err="1"/>
              <a:t>problematike</a:t>
            </a:r>
            <a:r>
              <a:rPr lang="en-US" sz="2400" dirty="0"/>
              <a:t> </a:t>
            </a:r>
            <a:r>
              <a:rPr lang="en-US" sz="2400" dirty="0" err="1"/>
              <a:t>sipas</a:t>
            </a:r>
            <a:r>
              <a:rPr lang="en-US" sz="2400" dirty="0"/>
              <a:t> </a:t>
            </a:r>
            <a:r>
              <a:rPr lang="en-US" sz="2400" dirty="0" err="1"/>
              <a:t>drejtorëve</a:t>
            </a:r>
            <a:r>
              <a:rPr lang="en-US" sz="2400" dirty="0"/>
              <a:t> </a:t>
            </a:r>
            <a:r>
              <a:rPr lang="en-US" sz="2400" dirty="0" err="1"/>
              <a:t>në</a:t>
            </a:r>
            <a:r>
              <a:rPr lang="en-US" sz="2400" dirty="0"/>
              <a:t> </a:t>
            </a:r>
            <a:r>
              <a:rPr lang="en-US" sz="2400" dirty="0" err="1"/>
              <a:t>nivelin</a:t>
            </a:r>
            <a:r>
              <a:rPr lang="en-US" sz="2400" dirty="0"/>
              <a:t> </a:t>
            </a:r>
            <a:r>
              <a:rPr lang="en-US" sz="2400" dirty="0" err="1"/>
              <a:t>komunal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17115204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4013196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Çështjet</a:t>
            </a:r>
            <a:r>
              <a:rPr lang="en-US" sz="2400" dirty="0"/>
              <a:t> </a:t>
            </a:r>
            <a:r>
              <a:rPr lang="en-US" sz="2400" dirty="0" err="1"/>
              <a:t>kryesore</a:t>
            </a:r>
            <a:r>
              <a:rPr lang="en-US" sz="2400" dirty="0"/>
              <a:t> </a:t>
            </a:r>
            <a:r>
              <a:rPr lang="en-US" sz="2400" dirty="0" err="1"/>
              <a:t>problematike</a:t>
            </a:r>
            <a:r>
              <a:rPr lang="en-US" sz="2400" dirty="0"/>
              <a:t> </a:t>
            </a:r>
            <a:r>
              <a:rPr lang="en-US" sz="2400" dirty="0" err="1"/>
              <a:t>për</a:t>
            </a:r>
            <a:r>
              <a:rPr lang="en-US" sz="2400" dirty="0"/>
              <a:t> </a:t>
            </a:r>
            <a:r>
              <a:rPr lang="en-US" sz="2400" dirty="0" err="1"/>
              <a:t>gjithë</a:t>
            </a:r>
            <a:r>
              <a:rPr lang="en-US" sz="2400" dirty="0"/>
              <a:t> </a:t>
            </a:r>
            <a:r>
              <a:rPr lang="en-US" sz="2400" dirty="0" err="1"/>
              <a:t>mostrën</a:t>
            </a:r>
            <a:r>
              <a:rPr lang="en-US" sz="2400" dirty="0"/>
              <a:t> e OJQ-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dhe</a:t>
            </a:r>
            <a:r>
              <a:rPr lang="en-US" sz="2400" dirty="0"/>
              <a:t> </a:t>
            </a:r>
            <a:r>
              <a:rPr lang="en-US" sz="2400" dirty="0" err="1"/>
              <a:t>përfaqësues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grupeve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ndryshme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interesit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022165391"/>
              </p:ext>
            </p:extLst>
          </p:nvPr>
        </p:nvGraphicFramePr>
        <p:xfrm>
          <a:off x="152400" y="1524000"/>
          <a:ext cx="87630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116407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0"/>
            <a:ext cx="7772400" cy="147002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 </a:t>
            </a:r>
            <a:r>
              <a:rPr lang="en-US" sz="2400" dirty="0" err="1" smtClean="0"/>
              <a:t>keni</a:t>
            </a:r>
            <a:r>
              <a:rPr lang="en-US" sz="2400" dirty="0" smtClean="0"/>
              <a:t> </a:t>
            </a:r>
            <a:r>
              <a:rPr lang="en-US" sz="2400" dirty="0" err="1" smtClean="0"/>
              <a:t>njohuri</a:t>
            </a:r>
            <a:r>
              <a:rPr lang="en-US" sz="2400" dirty="0" smtClean="0"/>
              <a:t>/</a:t>
            </a:r>
            <a:r>
              <a:rPr lang="en-US" sz="2400" dirty="0" err="1" smtClean="0"/>
              <a:t>informatë</a:t>
            </a:r>
            <a:r>
              <a:rPr lang="en-US" sz="2400" dirty="0" smtClean="0"/>
              <a:t> </a:t>
            </a:r>
            <a:r>
              <a:rPr lang="en-US" sz="2400" dirty="0" err="1" smtClean="0"/>
              <a:t>nëse</a:t>
            </a:r>
            <a:r>
              <a:rPr lang="en-US" sz="2400" dirty="0" smtClean="0"/>
              <a:t> </a:t>
            </a:r>
            <a:r>
              <a:rPr lang="en-US" sz="2400" dirty="0" err="1" smtClean="0"/>
              <a:t>qyteti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Prizrenit</a:t>
            </a:r>
            <a:r>
              <a:rPr lang="en-US" sz="2400" dirty="0" smtClean="0"/>
              <a:t> </a:t>
            </a:r>
            <a:r>
              <a:rPr lang="sq-AL" sz="2400" dirty="0" smtClean="0"/>
              <a:t/>
            </a:r>
            <a:br>
              <a:rPr lang="sq-AL" sz="2400" dirty="0" smtClean="0"/>
            </a:br>
            <a:r>
              <a:rPr lang="en-US" sz="2400" dirty="0" smtClean="0"/>
              <a:t>ka </a:t>
            </a:r>
            <a:r>
              <a:rPr lang="en-US" sz="2400" dirty="0" smtClean="0"/>
              <a:t>plane urbane?</a:t>
            </a:r>
            <a:endParaRPr lang="en-US" sz="2400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="" xmlns:p14="http://schemas.microsoft.com/office/powerpoint/2010/main" val="297216339"/>
              </p:ext>
            </p:extLst>
          </p:nvPr>
        </p:nvGraphicFramePr>
        <p:xfrm>
          <a:off x="152400" y="1397000"/>
          <a:ext cx="89154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33221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>A </a:t>
            </a:r>
            <a:r>
              <a:rPr lang="en-US" sz="2700" dirty="0" err="1"/>
              <a:t>keni</a:t>
            </a:r>
            <a:r>
              <a:rPr lang="en-US" sz="2700" dirty="0"/>
              <a:t> </a:t>
            </a:r>
            <a:r>
              <a:rPr lang="en-US" sz="2700" dirty="0" err="1"/>
              <a:t>informatë</a:t>
            </a:r>
            <a:r>
              <a:rPr lang="en-US" sz="2700" dirty="0"/>
              <a:t> </a:t>
            </a:r>
            <a:r>
              <a:rPr lang="en-US" sz="2700" dirty="0" err="1"/>
              <a:t>nëse</a:t>
            </a:r>
            <a:r>
              <a:rPr lang="en-US" sz="2700" dirty="0"/>
              <a:t> </a:t>
            </a:r>
            <a:r>
              <a:rPr lang="en-US" sz="2700" dirty="0" err="1"/>
              <a:t>qytetarët</a:t>
            </a:r>
            <a:r>
              <a:rPr lang="en-US" sz="2700" dirty="0"/>
              <a:t> </a:t>
            </a:r>
            <a:r>
              <a:rPr lang="en-US" sz="2700" dirty="0" err="1"/>
              <a:t>mund</a:t>
            </a:r>
            <a:r>
              <a:rPr lang="en-US" sz="2700" dirty="0"/>
              <a:t> </a:t>
            </a:r>
            <a:r>
              <a:rPr lang="en-US" sz="2700" dirty="0" err="1"/>
              <a:t>të</a:t>
            </a:r>
            <a:r>
              <a:rPr lang="en-US" sz="2700" dirty="0"/>
              <a:t> </a:t>
            </a:r>
            <a:r>
              <a:rPr lang="en-US" sz="2700" dirty="0" err="1"/>
              <a:t>marrin</a:t>
            </a:r>
            <a:r>
              <a:rPr lang="en-US" sz="2700" dirty="0"/>
              <a:t> </a:t>
            </a:r>
            <a:r>
              <a:rPr lang="en-US" sz="2700" dirty="0" err="1"/>
              <a:t>pjesë</a:t>
            </a:r>
            <a:r>
              <a:rPr lang="en-US" sz="2700" dirty="0"/>
              <a:t> </a:t>
            </a:r>
            <a:r>
              <a:rPr lang="en-US" sz="2700" dirty="0" err="1"/>
              <a:t>në</a:t>
            </a:r>
            <a:r>
              <a:rPr lang="en-US" sz="2700" dirty="0"/>
              <a:t> </a:t>
            </a:r>
            <a:r>
              <a:rPr lang="en-US" sz="2700" dirty="0" err="1"/>
              <a:t>zhvillimin</a:t>
            </a:r>
            <a:r>
              <a:rPr lang="en-US" sz="2700" dirty="0"/>
              <a:t> e </a:t>
            </a:r>
            <a:r>
              <a:rPr lang="en-US" sz="2700" dirty="0" err="1"/>
              <a:t>planeve</a:t>
            </a:r>
            <a:r>
              <a:rPr lang="en-US" sz="2700" dirty="0"/>
              <a:t> </a:t>
            </a:r>
            <a:r>
              <a:rPr lang="en-US" sz="2700" dirty="0" err="1"/>
              <a:t>dhe</a:t>
            </a:r>
            <a:r>
              <a:rPr lang="en-US" sz="2700" dirty="0"/>
              <a:t> </a:t>
            </a:r>
            <a:r>
              <a:rPr lang="en-US" sz="2700" dirty="0" err="1"/>
              <a:t>rregulloreve</a:t>
            </a:r>
            <a:r>
              <a:rPr lang="en-US" sz="2700" dirty="0"/>
              <a:t> </a:t>
            </a:r>
            <a:r>
              <a:rPr lang="en-US" sz="2700" dirty="0" err="1"/>
              <a:t>të</a:t>
            </a:r>
            <a:r>
              <a:rPr lang="en-US" sz="2700" dirty="0"/>
              <a:t> </a:t>
            </a:r>
            <a:r>
              <a:rPr lang="en-US" sz="2700" dirty="0" err="1"/>
              <a:t>ndryshme</a:t>
            </a:r>
            <a:r>
              <a:rPr lang="en-US" sz="2700" dirty="0"/>
              <a:t> </a:t>
            </a:r>
            <a:r>
              <a:rPr lang="en-US" sz="2700" dirty="0" err="1"/>
              <a:t>që</a:t>
            </a:r>
            <a:r>
              <a:rPr lang="en-US" sz="2700" dirty="0"/>
              <a:t> </a:t>
            </a:r>
            <a:r>
              <a:rPr lang="en-US" sz="2700" dirty="0" err="1"/>
              <a:t>kanë</a:t>
            </a:r>
            <a:r>
              <a:rPr lang="en-US" sz="2700" dirty="0"/>
              <a:t> </a:t>
            </a:r>
            <a:r>
              <a:rPr lang="en-US" sz="2700" dirty="0" err="1"/>
              <a:t>të</a:t>
            </a:r>
            <a:r>
              <a:rPr lang="en-US" sz="2700" dirty="0"/>
              <a:t> </a:t>
            </a:r>
            <a:r>
              <a:rPr lang="en-US" sz="2700" dirty="0" err="1"/>
              <a:t>bëjnë</a:t>
            </a:r>
            <a:r>
              <a:rPr lang="en-US" sz="2700" dirty="0"/>
              <a:t> me </a:t>
            </a:r>
            <a:r>
              <a:rPr lang="en-US" sz="2700" dirty="0" err="1"/>
              <a:t>qytetin</a:t>
            </a:r>
            <a:r>
              <a:rPr lang="en-US" sz="2700" dirty="0"/>
              <a:t>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31217548"/>
              </p:ext>
            </p:extLst>
          </p:nvPr>
        </p:nvGraphicFramePr>
        <p:xfrm>
          <a:off x="76200" y="1676400"/>
          <a:ext cx="27432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273552327"/>
              </p:ext>
            </p:extLst>
          </p:nvPr>
        </p:nvGraphicFramePr>
        <p:xfrm>
          <a:off x="3124200" y="1676400"/>
          <a:ext cx="27432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/>
          <p:nvPr>
            <p:extLst>
              <p:ext uri="{D42A27DB-BD31-4B8C-83A1-F6EECF244321}">
                <p14:modId xmlns="" xmlns:p14="http://schemas.microsoft.com/office/powerpoint/2010/main" val="3160564709"/>
              </p:ext>
            </p:extLst>
          </p:nvPr>
        </p:nvGraphicFramePr>
        <p:xfrm>
          <a:off x="6096000" y="1676400"/>
          <a:ext cx="2743200" cy="4526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52621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Nëse</a:t>
            </a:r>
            <a:r>
              <a:rPr lang="en-US" sz="2400" dirty="0"/>
              <a:t> </a:t>
            </a:r>
            <a:r>
              <a:rPr lang="en-US" sz="2400" dirty="0" err="1"/>
              <a:t>kanë</a:t>
            </a:r>
            <a:r>
              <a:rPr lang="en-US" sz="2400" dirty="0"/>
              <a:t> </a:t>
            </a:r>
            <a:r>
              <a:rPr lang="en-US" sz="2400" dirty="0" err="1"/>
              <a:t>marrë</a:t>
            </a:r>
            <a:r>
              <a:rPr lang="en-US" sz="2400" dirty="0"/>
              <a:t> </a:t>
            </a:r>
            <a:r>
              <a:rPr lang="en-US" sz="2400" dirty="0" err="1"/>
              <a:t>pjesë</a:t>
            </a:r>
            <a:r>
              <a:rPr lang="en-US" sz="2400" dirty="0"/>
              <a:t> </a:t>
            </a:r>
            <a:r>
              <a:rPr lang="en-US" sz="2400" dirty="0" err="1"/>
              <a:t>në</a:t>
            </a:r>
            <a:r>
              <a:rPr lang="en-US" sz="2400" dirty="0"/>
              <a:t> </a:t>
            </a:r>
            <a:r>
              <a:rPr lang="en-US" sz="2400" dirty="0" err="1"/>
              <a:t>debatet</a:t>
            </a:r>
            <a:r>
              <a:rPr lang="en-US" sz="2400" dirty="0"/>
              <a:t> </a:t>
            </a:r>
            <a:r>
              <a:rPr lang="en-US" sz="2400" dirty="0" err="1"/>
              <a:t>publike</a:t>
            </a:r>
            <a:r>
              <a:rPr lang="en-US" sz="2400" dirty="0"/>
              <a:t> </a:t>
            </a:r>
            <a:r>
              <a:rPr lang="sq-AL" sz="2400" dirty="0" smtClean="0"/>
              <a:t/>
            </a:r>
            <a:br>
              <a:rPr lang="sq-AL" sz="2400" dirty="0" smtClean="0"/>
            </a:br>
            <a:r>
              <a:rPr lang="en-US" sz="2400" dirty="0" err="1" smtClean="0"/>
              <a:t>të</a:t>
            </a:r>
            <a:r>
              <a:rPr lang="en-US" sz="2400" dirty="0" smtClean="0"/>
              <a:t> </a:t>
            </a:r>
            <a:r>
              <a:rPr lang="en-US" sz="2400" dirty="0" err="1"/>
              <a:t>organizuar</a:t>
            </a:r>
            <a:r>
              <a:rPr lang="en-US" sz="2400" dirty="0"/>
              <a:t> </a:t>
            </a:r>
            <a:r>
              <a:rPr lang="en-US" sz="2400" dirty="0" err="1"/>
              <a:t>nga</a:t>
            </a:r>
            <a:r>
              <a:rPr lang="en-US" sz="2400" dirty="0"/>
              <a:t> </a:t>
            </a:r>
            <a:r>
              <a:rPr lang="en-US" sz="2400" dirty="0" err="1"/>
              <a:t>komuna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046498215"/>
              </p:ext>
            </p:extLst>
          </p:nvPr>
        </p:nvGraphicFramePr>
        <p:xfrm>
          <a:off x="155448" y="1399032"/>
          <a:ext cx="8915400" cy="40599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5791200"/>
            <a:ext cx="662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r>
              <a:rPr lang="mk-MK" dirty="0" smtClean="0"/>
              <a:t> përqindja e qytetarëve që kanë deklaruar se janë në dijeni se komuna organizon debate publike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3945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 </a:t>
            </a:r>
            <a:r>
              <a:rPr lang="en-US" sz="2400" dirty="0"/>
              <a:t>Si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artikuloni</a:t>
            </a:r>
            <a:r>
              <a:rPr lang="en-US" sz="2400" dirty="0"/>
              <a:t> </a:t>
            </a:r>
            <a:r>
              <a:rPr lang="en-US" sz="2400" dirty="0" err="1"/>
              <a:t>nevojat</a:t>
            </a:r>
            <a:r>
              <a:rPr lang="en-US" sz="2400" dirty="0"/>
              <a:t> e </a:t>
            </a:r>
            <a:r>
              <a:rPr lang="en-US" sz="2400" dirty="0" err="1"/>
              <a:t>juaja</a:t>
            </a:r>
            <a:r>
              <a:rPr lang="en-US" sz="2400" dirty="0"/>
              <a:t> </a:t>
            </a:r>
            <a:r>
              <a:rPr lang="en-US" sz="2400" dirty="0" err="1"/>
              <a:t>në</a:t>
            </a:r>
            <a:r>
              <a:rPr lang="en-US" sz="2400" dirty="0"/>
              <a:t> </a:t>
            </a:r>
            <a:r>
              <a:rPr lang="en-US" sz="2400" dirty="0" err="1"/>
              <a:t>raport</a:t>
            </a:r>
            <a:r>
              <a:rPr lang="en-US" sz="2400" dirty="0"/>
              <a:t> me </a:t>
            </a:r>
            <a:r>
              <a:rPr lang="en-US" sz="2400" dirty="0" err="1"/>
              <a:t>organet</a:t>
            </a:r>
            <a:r>
              <a:rPr lang="en-US" sz="2400" dirty="0"/>
              <a:t> </a:t>
            </a:r>
            <a:r>
              <a:rPr lang="en-US" sz="2400" dirty="0" err="1"/>
              <a:t>komunale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81858229"/>
              </p:ext>
            </p:extLst>
          </p:nvPr>
        </p:nvGraphicFramePr>
        <p:xfrm>
          <a:off x="155448" y="1399032"/>
          <a:ext cx="8915400" cy="40599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34604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4495800" y="1447800"/>
            <a:ext cx="4267200" cy="4800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8600" y="1447800"/>
            <a:ext cx="4267200" cy="4800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 </a:t>
            </a:r>
            <a:r>
              <a:rPr lang="en-US" sz="2400" dirty="0" err="1" smtClean="0"/>
              <a:t>jeni</a:t>
            </a:r>
            <a:r>
              <a:rPr lang="en-US" sz="2400" dirty="0" smtClean="0"/>
              <a:t> </a:t>
            </a:r>
            <a:r>
              <a:rPr lang="en-US" sz="2400" dirty="0" err="1" smtClean="0"/>
              <a:t>ftuar</a:t>
            </a:r>
            <a:r>
              <a:rPr lang="en-US" sz="2400" dirty="0" smtClean="0"/>
              <a:t> </a:t>
            </a:r>
            <a:r>
              <a:rPr lang="en-US" sz="2400" dirty="0" err="1" smtClean="0"/>
              <a:t>ndonjëherë</a:t>
            </a:r>
            <a:r>
              <a:rPr lang="en-US" sz="2400" dirty="0" smtClean="0"/>
              <a:t> </a:t>
            </a:r>
            <a:r>
              <a:rPr lang="en-US" sz="2400" dirty="0" err="1" smtClean="0"/>
              <a:t>në</a:t>
            </a:r>
            <a:r>
              <a:rPr lang="en-US" sz="2400" dirty="0" smtClean="0"/>
              <a:t> debate </a:t>
            </a:r>
            <a:r>
              <a:rPr lang="en-US" sz="2400" dirty="0" err="1" smtClean="0"/>
              <a:t>publike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Komuna</a:t>
            </a:r>
            <a:endParaRPr lang="en-US" sz="2400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Shoqëria</a:t>
            </a:r>
            <a:r>
              <a:rPr lang="en-US" sz="2400" dirty="0" smtClean="0"/>
              <a:t> </a:t>
            </a:r>
            <a:r>
              <a:rPr lang="en-US" sz="2400" dirty="0" err="1" smtClean="0"/>
              <a:t>civile</a:t>
            </a:r>
            <a:r>
              <a:rPr lang="en-US" sz="2400" dirty="0" smtClean="0"/>
              <a:t>/OJQ</a:t>
            </a:r>
            <a:endParaRPr lang="en-US" sz="2400" dirty="0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046498215"/>
              </p:ext>
            </p:extLst>
          </p:nvPr>
        </p:nvGraphicFramePr>
        <p:xfrm>
          <a:off x="4495800" y="2590800"/>
          <a:ext cx="42672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046498215"/>
              </p:ext>
            </p:extLst>
          </p:nvPr>
        </p:nvGraphicFramePr>
        <p:xfrm>
          <a:off x="152400" y="2590800"/>
          <a:ext cx="41910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1105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Problemet</a:t>
            </a:r>
            <a:r>
              <a:rPr lang="en-US" sz="2400" dirty="0"/>
              <a:t> </a:t>
            </a:r>
            <a:r>
              <a:rPr lang="en-US" sz="2400" dirty="0" err="1"/>
              <a:t>kryesore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urbanizmit</a:t>
            </a:r>
            <a:r>
              <a:rPr lang="en-US" sz="2400" dirty="0"/>
              <a:t> </a:t>
            </a:r>
            <a:r>
              <a:rPr lang="en-US" sz="2400" dirty="0" err="1"/>
              <a:t>në</a:t>
            </a:r>
            <a:r>
              <a:rPr lang="en-US" sz="2400" dirty="0"/>
              <a:t> </a:t>
            </a:r>
            <a:r>
              <a:rPr lang="en-US" sz="2400" dirty="0" err="1"/>
              <a:t>qytet</a:t>
            </a:r>
            <a:r>
              <a:rPr lang="en-US" sz="2400" dirty="0"/>
              <a:t> </a:t>
            </a:r>
            <a:r>
              <a:rPr lang="en-US" sz="2400" dirty="0" err="1"/>
              <a:t>sipas</a:t>
            </a:r>
            <a:r>
              <a:rPr lang="en-US" sz="2400" dirty="0"/>
              <a:t> </a:t>
            </a:r>
            <a:r>
              <a:rPr lang="en-US" sz="2400" dirty="0" err="1"/>
              <a:t>qytetarëve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37750167"/>
              </p:ext>
            </p:extLst>
          </p:nvPr>
        </p:nvGraphicFramePr>
        <p:xfrm>
          <a:off x="155448" y="1399032"/>
          <a:ext cx="8915400" cy="40599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7080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Problemet</a:t>
            </a:r>
            <a:r>
              <a:rPr lang="en-US" sz="2400" dirty="0"/>
              <a:t> </a:t>
            </a:r>
            <a:r>
              <a:rPr lang="en-US" sz="2400" dirty="0" err="1"/>
              <a:t>kryesore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urbanizmit</a:t>
            </a:r>
            <a:r>
              <a:rPr lang="en-US" sz="2400" dirty="0"/>
              <a:t> </a:t>
            </a:r>
            <a:r>
              <a:rPr lang="en-US" sz="2400" dirty="0" err="1"/>
              <a:t>në</a:t>
            </a:r>
            <a:r>
              <a:rPr lang="en-US" sz="2400" dirty="0"/>
              <a:t> </a:t>
            </a:r>
            <a:r>
              <a:rPr lang="en-US" sz="2400" dirty="0" err="1"/>
              <a:t>qytet</a:t>
            </a:r>
            <a:r>
              <a:rPr lang="en-US" sz="2400" dirty="0"/>
              <a:t> </a:t>
            </a:r>
            <a:r>
              <a:rPr lang="en-US" sz="2400" dirty="0" err="1"/>
              <a:t>sipas</a:t>
            </a:r>
            <a:r>
              <a:rPr lang="en-US" sz="2400" dirty="0"/>
              <a:t> </a:t>
            </a:r>
            <a:r>
              <a:rPr lang="en-US" sz="2400" dirty="0" err="1" smtClean="0"/>
              <a:t>qytetarëve</a:t>
            </a:r>
            <a:r>
              <a:rPr lang="en-US" sz="2400" dirty="0" smtClean="0"/>
              <a:t> (</a:t>
            </a:r>
            <a:r>
              <a:rPr lang="en-US" sz="2400" dirty="0" err="1" smtClean="0"/>
              <a:t>meshkuj</a:t>
            </a:r>
            <a:r>
              <a:rPr lang="en-US" sz="2400" dirty="0" smtClean="0"/>
              <a:t> </a:t>
            </a:r>
            <a:r>
              <a:rPr lang="en-US" sz="2400" dirty="0" err="1" smtClean="0"/>
              <a:t>dhe</a:t>
            </a:r>
            <a:r>
              <a:rPr lang="en-US" sz="2400" dirty="0" smtClean="0"/>
              <a:t> </a:t>
            </a:r>
            <a:r>
              <a:rPr lang="en-US" sz="2400" dirty="0" err="1" smtClean="0"/>
              <a:t>femra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058475925"/>
              </p:ext>
            </p:extLst>
          </p:nvPr>
        </p:nvGraphicFramePr>
        <p:xfrm>
          <a:off x="155448" y="1399032"/>
          <a:ext cx="8915400" cy="40599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5943600"/>
            <a:ext cx="670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*</a:t>
            </a:r>
            <a:r>
              <a:rPr lang="en-US" sz="1600" dirty="0" err="1" smtClean="0"/>
              <a:t>mesatarja</a:t>
            </a:r>
            <a:r>
              <a:rPr lang="en-US" sz="1600" dirty="0" smtClean="0"/>
              <a:t> </a:t>
            </a:r>
            <a:r>
              <a:rPr lang="en-US" sz="1600" dirty="0" err="1" smtClean="0"/>
              <a:t>nga</a:t>
            </a:r>
            <a:r>
              <a:rPr lang="en-US" sz="1600" dirty="0" smtClean="0"/>
              <a:t> tri </a:t>
            </a:r>
            <a:r>
              <a:rPr lang="en-US" sz="1600" dirty="0" err="1" smtClean="0"/>
              <a:t>hulumtimet</a:t>
            </a:r>
            <a:endParaRPr lang="en-US" sz="1600" dirty="0"/>
          </a:p>
        </p:txBody>
      </p:sp>
    </p:spTree>
    <p:extLst>
      <p:ext uri="{BB962C8B-B14F-4D97-AF65-F5344CB8AC3E}">
        <p14:creationId xmlns="" xmlns:p14="http://schemas.microsoft.com/office/powerpoint/2010/main" val="388093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k-MK" sz="2400" dirty="0"/>
              <a:t>Çështjet kryesore sipas </a:t>
            </a:r>
            <a:r>
              <a:rPr lang="mk-MK" sz="2400" dirty="0" smtClean="0"/>
              <a:t>pensionistëve</a:t>
            </a:r>
            <a:r>
              <a:rPr lang="en-US" sz="2400" dirty="0" smtClean="0"/>
              <a:t>, </a:t>
            </a:r>
            <a:r>
              <a:rPr lang="en-US" sz="2400" dirty="0" err="1" smtClean="0"/>
              <a:t>femrave</a:t>
            </a:r>
            <a:r>
              <a:rPr lang="en-US" sz="2400" dirty="0" smtClean="0"/>
              <a:t> </a:t>
            </a:r>
            <a:r>
              <a:rPr lang="en-US" sz="2400" dirty="0" err="1" smtClean="0"/>
              <a:t>mbi</a:t>
            </a:r>
            <a:r>
              <a:rPr lang="en-US" sz="2400" dirty="0" smtClean="0"/>
              <a:t> </a:t>
            </a:r>
            <a:r>
              <a:rPr lang="en-US" sz="2400" dirty="0" err="1" smtClean="0"/>
              <a:t>moshë</a:t>
            </a:r>
            <a:r>
              <a:rPr lang="en-US" sz="2400" dirty="0" smtClean="0"/>
              <a:t> 28 </a:t>
            </a:r>
            <a:r>
              <a:rPr lang="en-US" sz="2400" dirty="0" err="1" smtClean="0"/>
              <a:t>dhe</a:t>
            </a:r>
            <a:r>
              <a:rPr lang="en-US" sz="2400" dirty="0" smtClean="0"/>
              <a:t> </a:t>
            </a:r>
            <a:r>
              <a:rPr lang="en-US" sz="2400" dirty="0" err="1" smtClean="0"/>
              <a:t>të</a:t>
            </a:r>
            <a:r>
              <a:rPr lang="en-US" sz="2400" dirty="0" smtClean="0"/>
              <a:t> </a:t>
            </a:r>
            <a:r>
              <a:rPr lang="en-US" sz="2400" dirty="0" err="1" smtClean="0"/>
              <a:t>rinjëve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741238259"/>
              </p:ext>
            </p:extLst>
          </p:nvPr>
        </p:nvGraphicFramePr>
        <p:xfrm>
          <a:off x="155448" y="1399032"/>
          <a:ext cx="8915400" cy="40599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96860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754</TotalTime>
  <Words>155</Words>
  <Application>Microsoft Office PowerPoint</Application>
  <PresentationFormat>On-screen Show (4:3)</PresentationFormat>
  <Paragraphs>33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   Organizata Jo-qeveritare Emancipimi Civil Ma Ndryshe EC Ma Ndryshe  Perceptimet e qytetarëve mbi çështjet e urbanizmit në Prizren</vt:lpstr>
      <vt:lpstr>A keni njohuri/informatë nëse qyteti i Prizrenit  ka plane urbane?</vt:lpstr>
      <vt:lpstr> A keni informatë nëse qytetarët mund të marrin pjesë në zhvillimin e planeve dhe rregulloreve të ndryshme që kanë të bëjnë me qytetin? </vt:lpstr>
      <vt:lpstr>Nëse kanë marrë pjesë në debatet publike  të organizuar nga komuna</vt:lpstr>
      <vt:lpstr> Si i artikuloni nevojat e juaja në raport me organet komunale</vt:lpstr>
      <vt:lpstr>A jeni ftuar ndonjëherë në debate publike?</vt:lpstr>
      <vt:lpstr>Problemet kryesore të urbanizmit në qytet sipas qytetarëve</vt:lpstr>
      <vt:lpstr>Problemet kryesore të urbanizmit në qytet sipas qytetarëve (meshkuj dhe femra)</vt:lpstr>
      <vt:lpstr>Çështjet kryesore sipas pensionistëve, femrave mbi moshë 28 dhe të rinjëve</vt:lpstr>
      <vt:lpstr>Mesatarja e kënaqshmërisë prej 1-10 për çështje të ndryshme</vt:lpstr>
      <vt:lpstr>Problematikat kryesore sipas organizatave kulturore dhe organizatave mjedisore</vt:lpstr>
      <vt:lpstr>Çështjet kryesore problematike sipas drejtorëve në nivelin komunal</vt:lpstr>
      <vt:lpstr>Çështjet kryesore problematike për gjithë mostrën e OJQ-ve dhe përfaqësues të grupeve të ndryshme të interesit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keni njohuri/informatë nëse qyteti i Prizrenit ka plane urbane?</dc:title>
  <dc:creator>HP</dc:creator>
  <cp:lastModifiedBy>Sony</cp:lastModifiedBy>
  <cp:revision>42</cp:revision>
  <dcterms:created xsi:type="dcterms:W3CDTF">2014-08-05T06:47:08Z</dcterms:created>
  <dcterms:modified xsi:type="dcterms:W3CDTF">2014-08-17T22:20:46Z</dcterms:modified>
</cp:coreProperties>
</file>